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4"/>
  </p:notesMasterIdLst>
  <p:handoutMasterIdLst>
    <p:handoutMasterId r:id="rId45"/>
  </p:handoutMasterIdLst>
  <p:sldIdLst>
    <p:sldId id="256" r:id="rId6"/>
    <p:sldId id="327" r:id="rId7"/>
    <p:sldId id="323" r:id="rId8"/>
    <p:sldId id="320" r:id="rId9"/>
    <p:sldId id="284" r:id="rId10"/>
    <p:sldId id="285" r:id="rId11"/>
    <p:sldId id="286" r:id="rId12"/>
    <p:sldId id="287" r:id="rId13"/>
    <p:sldId id="288" r:id="rId14"/>
    <p:sldId id="289" r:id="rId15"/>
    <p:sldId id="292" r:id="rId16"/>
    <p:sldId id="290" r:id="rId17"/>
    <p:sldId id="291" r:id="rId18"/>
    <p:sldId id="293" r:id="rId19"/>
    <p:sldId id="294" r:id="rId20"/>
    <p:sldId id="295" r:id="rId21"/>
    <p:sldId id="296" r:id="rId22"/>
    <p:sldId id="325" r:id="rId23"/>
    <p:sldId id="326" r:id="rId24"/>
    <p:sldId id="297" r:id="rId25"/>
    <p:sldId id="298" r:id="rId26"/>
    <p:sldId id="299" r:id="rId27"/>
    <p:sldId id="300" r:id="rId28"/>
    <p:sldId id="301" r:id="rId29"/>
    <p:sldId id="310" r:id="rId30"/>
    <p:sldId id="307" r:id="rId31"/>
    <p:sldId id="315" r:id="rId32"/>
    <p:sldId id="313" r:id="rId33"/>
    <p:sldId id="309" r:id="rId34"/>
    <p:sldId id="314" r:id="rId35"/>
    <p:sldId id="316" r:id="rId36"/>
    <p:sldId id="317" r:id="rId37"/>
    <p:sldId id="328" r:id="rId38"/>
    <p:sldId id="303" r:id="rId39"/>
    <p:sldId id="304" r:id="rId40"/>
    <p:sldId id="305" r:id="rId41"/>
    <p:sldId id="329" r:id="rId42"/>
    <p:sldId id="306" r:id="rId43"/>
  </p:sldIdLst>
  <p:sldSz cx="9144000" cy="6858000" type="screen4x3"/>
  <p:notesSz cx="7010400" cy="9223375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448"/>
    <a:srgbClr val="3A3A3C"/>
    <a:srgbClr val="682D8E"/>
    <a:srgbClr val="DD1A32"/>
    <a:srgbClr val="F05023"/>
    <a:srgbClr val="702082"/>
    <a:srgbClr val="C0091E"/>
    <a:srgbClr val="FFFFFF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4023" autoAdjust="0"/>
  </p:normalViewPr>
  <p:slideViewPr>
    <p:cSldViewPr showGuides="1">
      <p:cViewPr varScale="1">
        <p:scale>
          <a:sx n="75" d="100"/>
          <a:sy n="75" d="100"/>
        </p:scale>
        <p:origin x="1493" y="48"/>
      </p:cViewPr>
      <p:guideLst>
        <p:guide orient="horz" pos="2296"/>
        <p:guide pos="2880"/>
        <p:guide orient="horz" pos="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2018-02-02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2018-02-02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http://www.istockphoto.com/ca/photo/home-computer-network-gm98265636-7381753</a:t>
            </a:r>
          </a:p>
          <a:p>
            <a:r>
              <a:rPr lang="en-US" dirty="0" smtClean="0"/>
              <a:t>Need</a:t>
            </a:r>
            <a:r>
              <a:rPr lang="en-US" baseline="0" dirty="0" smtClean="0"/>
              <a:t> new picture, looks ugly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3905106"/>
          </a:xfrm>
          <a:prstGeom prst="rect">
            <a:avLst/>
          </a:prstGeom>
        </p:spPr>
      </p:pic>
      <p:pic>
        <p:nvPicPr>
          <p:cNvPr id="7" name="Picture 6" descr="circles_new +scree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-21493" r="14507" b="13946"/>
          <a:stretch/>
        </p:blipFill>
        <p:spPr>
          <a:xfrm rot="5400000">
            <a:off x="997208" y="-997205"/>
            <a:ext cx="3895971" cy="589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341" y="5081588"/>
            <a:ext cx="7772400" cy="1769699"/>
          </a:xfrm>
        </p:spPr>
        <p:txBody>
          <a:bodyPr anchor="t">
            <a:normAutofit/>
          </a:bodyPr>
          <a:lstStyle>
            <a:lvl1pPr algn="l">
              <a:defRPr sz="20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0313" y="3354103"/>
            <a:ext cx="7772400" cy="150523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 b="0" cap="all">
                <a:solidFill>
                  <a:srgbClr val="C8102E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AD12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8102E"/>
              </a:solidFill>
              <a:latin typeface="+mn-lt"/>
            </a:endParaRPr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arpa.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21.png"/><Relationship Id="rId7" Type="http://schemas.openxmlformats.org/officeDocument/2006/relationships/image" Target="../media/image35.jpeg"/><Relationship Id="rId12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9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12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3.png"/><Relationship Id="rId5" Type="http://schemas.openxmlformats.org/officeDocument/2006/relationships/image" Target="../media/image65.pn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9.png"/><Relationship Id="rId5" Type="http://schemas.openxmlformats.org/officeDocument/2006/relationships/image" Target="../media/image37.png"/><Relationship Id="rId10" Type="http://schemas.openxmlformats.org/officeDocument/2006/relationships/image" Target="../media/image35.jpeg"/><Relationship Id="rId4" Type="http://schemas.openxmlformats.org/officeDocument/2006/relationships/image" Target="../media/image20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9.png"/><Relationship Id="rId18" Type="http://schemas.openxmlformats.org/officeDocument/2006/relationships/image" Target="../media/image80.png"/><Relationship Id="rId3" Type="http://schemas.openxmlformats.org/officeDocument/2006/relationships/image" Target="../media/image21.png"/><Relationship Id="rId21" Type="http://schemas.openxmlformats.org/officeDocument/2006/relationships/image" Target="../media/image42.png"/><Relationship Id="rId7" Type="http://schemas.openxmlformats.org/officeDocument/2006/relationships/image" Target="../media/image34.png"/><Relationship Id="rId12" Type="http://schemas.openxmlformats.org/officeDocument/2006/relationships/image" Target="../media/image45.png"/><Relationship Id="rId17" Type="http://schemas.openxmlformats.org/officeDocument/2006/relationships/image" Target="../media/image79.jpeg"/><Relationship Id="rId2" Type="http://schemas.openxmlformats.org/officeDocument/2006/relationships/image" Target="../media/image19.png"/><Relationship Id="rId16" Type="http://schemas.openxmlformats.org/officeDocument/2006/relationships/image" Target="../media/image47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8.png"/><Relationship Id="rId5" Type="http://schemas.openxmlformats.org/officeDocument/2006/relationships/image" Target="../media/image76.png"/><Relationship Id="rId15" Type="http://schemas.openxmlformats.org/officeDocument/2006/relationships/image" Target="../media/image78.png"/><Relationship Id="rId10" Type="http://schemas.openxmlformats.org/officeDocument/2006/relationships/image" Target="../media/image36.png"/><Relationship Id="rId19" Type="http://schemas.microsoft.com/office/2007/relationships/hdphoto" Target="../media/hdphoto2.wdp"/><Relationship Id="rId4" Type="http://schemas.openxmlformats.org/officeDocument/2006/relationships/image" Target="../media/image37.png"/><Relationship Id="rId9" Type="http://schemas.openxmlformats.org/officeDocument/2006/relationships/image" Target="../media/image35.jpeg"/><Relationship Id="rId14" Type="http://schemas.openxmlformats.org/officeDocument/2006/relationships/image" Target="../media/image77.jpeg"/><Relationship Id="rId22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RALabs/Home-Network-Registry-Gatewa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1"/>
            <a:ext cx="8676964" cy="4221087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 </a:t>
            </a:r>
            <a:br>
              <a:rPr lang="en-US" sz="3200" dirty="0" smtClean="0"/>
            </a:br>
            <a:r>
              <a:rPr lang="en-US" sz="3200" b="1" dirty="0" smtClean="0"/>
              <a:t>Home Registry – Idea &amp; vision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Open standards</a:t>
            </a:r>
            <a:br>
              <a:rPr lang="en-US" sz="3200" b="1" dirty="0" smtClean="0"/>
            </a:br>
            <a:r>
              <a:rPr lang="en-US" sz="3200" b="1" dirty="0" smtClean="0"/>
              <a:t>development</a:t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January 24,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security both internal and external must be protected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00662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400" dirty="0" smtClean="0"/>
              <a:t>Leveraging the chain of trust in </a:t>
            </a:r>
            <a:r>
              <a:rPr lang="en-CA" sz="2400" dirty="0" smtClean="0">
                <a:solidFill>
                  <a:srgbClr val="000000"/>
                </a:solidFill>
              </a:rPr>
              <a:t>DNSSEC</a:t>
            </a:r>
            <a:r>
              <a:rPr lang="en-CA" sz="2400" dirty="0" smtClean="0">
                <a:solidFill>
                  <a:srgbClr val="FF0000"/>
                </a:solidFill>
              </a:rPr>
              <a:t> </a:t>
            </a:r>
            <a:r>
              <a:rPr lang="en-CA" sz="2400" dirty="0" smtClean="0"/>
              <a:t>and some </a:t>
            </a:r>
            <a:r>
              <a:rPr lang="en-CA" sz="2400" dirty="0">
                <a:solidFill>
                  <a:srgbClr val="000000"/>
                </a:solidFill>
              </a:rPr>
              <a:t>i</a:t>
            </a:r>
            <a:r>
              <a:rPr lang="en-CA" sz="2400" dirty="0" smtClean="0">
                <a:solidFill>
                  <a:srgbClr val="000000"/>
                </a:solidFill>
              </a:rPr>
              <a:t>nnovation </a:t>
            </a:r>
            <a:r>
              <a:rPr lang="en-CA" sz="2400" dirty="0" smtClean="0"/>
              <a:t>to create a secure home network platform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676" y="2132856"/>
            <a:ext cx="588319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WE need to say more?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7345" y="1292851"/>
            <a:ext cx="757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Public service announcement: We’re out of IPv4 </a:t>
            </a:r>
            <a:r>
              <a:rPr lang="en-CA" b="1" dirty="0" smtClean="0"/>
              <a:t>addresses !!!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what does this bring to the </a:t>
            </a:r>
            <a:r>
              <a:rPr lang="en-CA" cap="none" dirty="0" smtClean="0"/>
              <a:t>ccTLD</a:t>
            </a:r>
            <a:r>
              <a:rPr lang="en-CA" dirty="0" smtClean="0"/>
              <a:t>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732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933" y="3638198"/>
            <a:ext cx="9894" cy="1050942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592657" y="2458227"/>
            <a:ext cx="6039683" cy="1724867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88825" y="2594363"/>
            <a:ext cx="5181733" cy="144276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184161" y="2458115"/>
            <a:ext cx="2498155" cy="1790709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5" idx="1"/>
          </p:cNvCxnSpPr>
          <p:nvPr/>
        </p:nvCxnSpPr>
        <p:spPr>
          <a:xfrm flipH="1" flipV="1">
            <a:off x="2608033" y="3314809"/>
            <a:ext cx="3778108" cy="11598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473587" y="2458227"/>
            <a:ext cx="2187762" cy="1880541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8035" y="3628266"/>
            <a:ext cx="9894" cy="1050942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33813" y="2998693"/>
            <a:ext cx="2250412" cy="646331"/>
          </a:xfrm>
          <a:prstGeom prst="rect">
            <a:avLst/>
          </a:prstGeom>
          <a:solidFill>
            <a:srgbClr val="DE20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myhome.ca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yhome.net.ca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471" y="1724841"/>
            <a:ext cx="771663" cy="7665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317" y="4142756"/>
            <a:ext cx="597260" cy="5889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5" y="4068042"/>
            <a:ext cx="593304" cy="58509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9745" y="4506483"/>
            <a:ext cx="655047" cy="6507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528" y="3020025"/>
            <a:ext cx="597260" cy="5889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49" y="1666201"/>
            <a:ext cx="1188720" cy="11155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2" y="3910994"/>
            <a:ext cx="1353312" cy="9936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" y="1782206"/>
            <a:ext cx="426019" cy="12159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3" y="3610478"/>
            <a:ext cx="1444752" cy="9936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82" y="1809100"/>
            <a:ext cx="632583" cy="6364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73527" y="3825044"/>
            <a:ext cx="89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IoT</a:t>
            </a:r>
            <a:endParaRPr lang="en-US" sz="1200" b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Cloud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services</a:t>
            </a:r>
            <a:endParaRPr lang="en-US" sz="12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41" y="2996952"/>
            <a:ext cx="784416" cy="6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[</a:t>
            </a:r>
            <a:r>
              <a:rPr lang="en-CA" dirty="0" err="1" smtClean="0"/>
              <a:t>yourprinter</a:t>
            </a:r>
            <a:r>
              <a:rPr lang="en-CA" dirty="0" smtClean="0"/>
              <a:t>.]</a:t>
            </a:r>
            <a:r>
              <a:rPr lang="en-CA" dirty="0" err="1" smtClean="0">
                <a:hlinkClick r:id="rId2"/>
              </a:rPr>
              <a:t>home.arpa</a:t>
            </a:r>
            <a:r>
              <a:rPr lang="en-CA" dirty="0" smtClean="0">
                <a:hlinkClick r:id="rId2"/>
              </a:rPr>
              <a:t>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make delegated “home” domains function without user configuration!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216"/>
            <a:ext cx="8388932" cy="5617080"/>
          </a:xfrm>
        </p:spPr>
        <p:txBody>
          <a:bodyPr>
            <a:noAutofit/>
          </a:bodyPr>
          <a:lstStyle/>
          <a:p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local </a:t>
            </a:r>
            <a:r>
              <a:rPr lang="en-CA" cap="none" dirty="0" err="1">
                <a:solidFill>
                  <a:schemeClr val="tx1"/>
                </a:solidFill>
              </a:rPr>
              <a:t>ccTLD</a:t>
            </a:r>
            <a:r>
              <a:rPr lang="en-CA" cap="none" dirty="0">
                <a:solidFill>
                  <a:schemeClr val="tx1"/>
                </a:solidFill>
              </a:rPr>
              <a:t> will provision your DNSSEC signed domain internally on your gateway and externally as DNS primary, and establish a secure chain of trust to your home gateway, </a:t>
            </a:r>
            <a:r>
              <a:rPr lang="en-CA" cap="none" dirty="0">
                <a:solidFill>
                  <a:srgbClr val="C0091E"/>
                </a:solidFill>
              </a:rPr>
              <a:t>magically</a:t>
            </a:r>
            <a:r>
              <a:rPr lang="en-CA" cap="none" dirty="0">
                <a:solidFill>
                  <a:schemeClr val="tx1"/>
                </a:solidFill>
              </a:rPr>
              <a:t> solving all your worries and keeping your online family safe </a:t>
            </a:r>
            <a:r>
              <a:rPr lang="en-CA" cap="non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55" y="613339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idea. </a:t>
            </a:r>
            <a:br>
              <a:rPr lang="en-CA" dirty="0" smtClean="0"/>
            </a:br>
            <a:r>
              <a:rPr lang="en-CA" dirty="0" smtClean="0"/>
              <a:t>So far it looks like this…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00" y="1844824"/>
            <a:ext cx="5472608" cy="4305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236296" y="1619216"/>
            <a:ext cx="1907704" cy="2200626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64288" y="2240868"/>
            <a:ext cx="205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 smtClean="0"/>
              <a:t>a </a:t>
            </a:r>
            <a:r>
              <a:rPr lang="en-CA" dirty="0"/>
              <a:t>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cap="none" dirty="0" err="1" smtClean="0"/>
              <a:t>IoT</a:t>
            </a:r>
            <a:r>
              <a:rPr lang="en-US" dirty="0" smtClean="0"/>
              <a:t> security?</a:t>
            </a:r>
            <a:br>
              <a:rPr lang="en-US" dirty="0" smtClean="0"/>
            </a:br>
            <a:r>
              <a:rPr lang="en-US" dirty="0" smtClean="0"/>
              <a:t>What about the home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426949" cy="4708525"/>
          </a:xfrm>
        </p:spPr>
        <p:txBody>
          <a:bodyPr/>
          <a:lstStyle/>
          <a:p>
            <a:r>
              <a:rPr lang="en-US" dirty="0"/>
              <a:t>Protect IoT </a:t>
            </a:r>
            <a:r>
              <a:rPr lang="en-US" dirty="0" smtClean="0"/>
              <a:t>device (inbound and outbound access)</a:t>
            </a:r>
          </a:p>
          <a:p>
            <a:r>
              <a:rPr lang="en-US" dirty="0" smtClean="0"/>
              <a:t>Rule 1: Place behind firewall</a:t>
            </a:r>
          </a:p>
          <a:p>
            <a:r>
              <a:rPr lang="en-US" dirty="0" smtClean="0"/>
              <a:t>Rule 2: Segment network by </a:t>
            </a:r>
            <a:r>
              <a:rPr lang="en-US" dirty="0" err="1" smtClean="0"/>
              <a:t>IoT</a:t>
            </a:r>
            <a:r>
              <a:rPr lang="en-US" dirty="0" smtClean="0"/>
              <a:t> type (NAC)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7266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Sensors -&gt; no access to internet</a:t>
            </a:r>
          </a:p>
          <a:p>
            <a:pPr lvl="2"/>
            <a:r>
              <a:rPr lang="en-US" dirty="0" err="1" smtClean="0"/>
              <a:t>Apppliances</a:t>
            </a:r>
            <a:r>
              <a:rPr lang="en-US" dirty="0" smtClean="0"/>
              <a:t>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myhome.ca to access myparents.ca</a:t>
            </a:r>
          </a:p>
          <a:p>
            <a:pPr lvl="2"/>
            <a:r>
              <a:rPr lang="en-US" dirty="0" smtClean="0"/>
              <a:t>Only for Home Security and sensors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27884" y="1149326"/>
            <a:ext cx="5004556" cy="2585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069704" y="3897052"/>
            <a:ext cx="5858780" cy="2405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216"/>
            <a:ext cx="9144000" cy="1143000"/>
          </a:xfrm>
        </p:spPr>
        <p:txBody>
          <a:bodyPr/>
          <a:lstStyle/>
          <a:p>
            <a:pPr algn="ctr"/>
            <a:r>
              <a:rPr lang="en-CA" dirty="0" smtClean="0"/>
              <a:t>2 distinct ideas into one solution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01" y="4419903"/>
            <a:ext cx="5538136" cy="1917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7822" y="3987436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 smtClean="0"/>
              <a:t>IoT Secure </a:t>
            </a:r>
            <a:r>
              <a:rPr lang="en-CA" b="1" dirty="0"/>
              <a:t>Home Gateway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2961" y="1140034"/>
            <a:ext cx="2266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>
                <a:solidFill>
                  <a:srgbClr val="002060"/>
                </a:solidFill>
              </a:rPr>
              <a:t>.CA Home Registry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06670"/>
            <a:ext cx="4104964" cy="21448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1176993"/>
            <a:ext cx="3204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#1 – ccTLD Home Registry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For ccTLD, to have a domain per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Leverage the DNSSEC chain of trust by having a registered domain for home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873" y="3897052"/>
            <a:ext cx="29018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#2 – Secure Gateway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create a security framework to protect the Internet from IoT device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enhance the home network privacy &amp; security with network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pic>
        <p:nvPicPr>
          <p:cNvPr id="15" name="Picture 14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8" y="4481205"/>
            <a:ext cx="511604" cy="143889"/>
          </a:xfrm>
          <a:prstGeom prst="rect">
            <a:avLst/>
          </a:prstGeom>
        </p:spPr>
      </p:pic>
      <p:pic>
        <p:nvPicPr>
          <p:cNvPr id="16" name="Picture 15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02" y="3265297"/>
            <a:ext cx="511604" cy="1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 (NEEDs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</a:t>
            </a:r>
            <a:r>
              <a:rPr lang="en-CA" dirty="0" err="1" smtClean="0"/>
              <a:t>IPSec</a:t>
            </a:r>
            <a:r>
              <a:rPr lang="en-CA" dirty="0" smtClean="0"/>
              <a:t> password, SSO tokens and keys to VPN in your home network</a:t>
            </a:r>
          </a:p>
          <a:p>
            <a:pPr lvl="1"/>
            <a:r>
              <a:rPr lang="en-CA" dirty="0" smtClean="0"/>
              <a:t>Use your mobile and “TAP” all your </a:t>
            </a:r>
            <a:r>
              <a:rPr lang="en-CA" dirty="0" err="1" smtClean="0"/>
              <a:t>IoT</a:t>
            </a:r>
            <a:r>
              <a:rPr lang="en-CA" dirty="0" smtClean="0"/>
              <a:t> devices to add on your home WIFI network,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24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38" y="1801778"/>
            <a:ext cx="8621554" cy="4525963"/>
          </a:xfrm>
        </p:spPr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 TAP to discover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exposes via RFID (or similar) the services available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 category fro provisioning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812360" y="4081756"/>
            <a:ext cx="1044116" cy="1152128"/>
            <a:chOff x="5233647" y="4987735"/>
            <a:chExt cx="920576" cy="111314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7" y="3937740"/>
            <a:ext cx="1186808" cy="11789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1662231" y="4801836"/>
            <a:ext cx="468052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765391" y="4801836"/>
            <a:ext cx="278970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065938" y="5940568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32" y="3544747"/>
            <a:ext cx="1407042" cy="23494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6" y="3540942"/>
            <a:ext cx="1433978" cy="23944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45" y="3540942"/>
            <a:ext cx="1480666" cy="2394411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832140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860982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6" y="5170058"/>
            <a:ext cx="722219" cy="235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5496714"/>
            <a:ext cx="720443" cy="23680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" y="5486839"/>
            <a:ext cx="722219" cy="2353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7" y="5816659"/>
            <a:ext cx="722221" cy="237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7" y="5815279"/>
            <a:ext cx="726417" cy="23876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8" y="5169627"/>
            <a:ext cx="717410" cy="2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4973105" y="3277319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remote </a:t>
            </a:r>
            <a:r>
              <a:rPr lang="en-CA" dirty="0" err="1" smtClean="0"/>
              <a:t>vpn</a:t>
            </a:r>
            <a:r>
              <a:rPr lang="en-CA" dirty="0" smtClean="0"/>
              <a:t> access to trusted mobile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775" y="2630748"/>
            <a:ext cx="1186808" cy="1178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50" y="3098800"/>
            <a:ext cx="1086245" cy="357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93680" y="2672742"/>
            <a:ext cx="1380581" cy="2536099"/>
            <a:chOff x="6107743" y="3220269"/>
            <a:chExt cx="1620180" cy="29248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367" y="4029332"/>
              <a:ext cx="1086246" cy="35703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66" y="1571977"/>
            <a:ext cx="1010417" cy="1010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71" y="3314824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965635" y="2341351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77368" y="2338337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73105" y="3495688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82" y="3878649"/>
            <a:ext cx="672864" cy="6728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3613" y="453116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mobile </a:t>
            </a:r>
          </a:p>
          <a:p>
            <a:r>
              <a:rPr lang="en-CA" dirty="0"/>
              <a:t> </a:t>
            </a:r>
            <a:r>
              <a:rPr lang="en-CA" dirty="0" smtClean="0"/>
              <a:t>    Discover services</a:t>
            </a:r>
          </a:p>
          <a:p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8282" y="3320988"/>
            <a:ext cx="279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(2) Grant permission and credentials to mobile for remote home access</a:t>
            </a:r>
            <a:endParaRPr lang="en-CA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75429" y="3529062"/>
            <a:ext cx="418251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your Car to remote access your        home network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303" y="2213922"/>
            <a:ext cx="1186808" cy="11789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00642" y="3521193"/>
            <a:ext cx="1380581" cy="2536099"/>
            <a:chOff x="6107743" y="3220269"/>
            <a:chExt cx="1620180" cy="2924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708" y="4816385"/>
              <a:ext cx="1083726" cy="353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90" y="4401155"/>
              <a:ext cx="1083726" cy="353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87" y="3944403"/>
              <a:ext cx="1076507" cy="3538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16" y="5248513"/>
              <a:ext cx="1086245" cy="3570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81" y="2484205"/>
            <a:ext cx="1238422" cy="892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794" y="1155151"/>
            <a:ext cx="1010417" cy="101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699" y="2897998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51163" y="1924525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48064" y="4288450"/>
            <a:ext cx="409502" cy="0"/>
          </a:xfrm>
          <a:prstGeom prst="straightConnector1">
            <a:avLst/>
          </a:prstGeom>
          <a:ln w="38100">
            <a:solidFill>
              <a:srgbClr val="F05023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62896" y="1921511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58633" y="3078862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7" y="4059318"/>
            <a:ext cx="672864" cy="672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9" y="3449003"/>
            <a:ext cx="647502" cy="647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4168" y="476114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car </a:t>
            </a:r>
          </a:p>
          <a:p>
            <a:r>
              <a:rPr lang="en-CA" dirty="0" smtClean="0"/>
              <a:t>Discover services</a:t>
            </a:r>
          </a:p>
          <a:p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5635156" y="4103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Control car 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5156" y="5220632"/>
            <a:ext cx="343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Grant permission and credentials to car </a:t>
            </a:r>
            <a:r>
              <a:rPr lang="en-CA" dirty="0"/>
              <a:t>mobile for remote home access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48064" y="4665076"/>
            <a:ext cx="409502" cy="0"/>
          </a:xfrm>
          <a:prstGeom prst="straightConnector1">
            <a:avLst/>
          </a:prstGeom>
          <a:ln w="38100">
            <a:solidFill>
              <a:srgbClr val="DD1A32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48064" y="5041702"/>
            <a:ext cx="409502" cy="0"/>
          </a:xfrm>
          <a:prstGeom prst="straightConnector1">
            <a:avLst/>
          </a:prstGeom>
          <a:ln w="38100">
            <a:solidFill>
              <a:srgbClr val="682D8E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48064" y="5418328"/>
            <a:ext cx="409502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5156" y="4473116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alerts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5156" y="486916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status/location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75881" y="4455888"/>
            <a:ext cx="161599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81541" y="2855937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6" y="2675917"/>
            <a:ext cx="1086245" cy="3570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5156" y="3736205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(2) Assign roles</a:t>
            </a:r>
          </a:p>
        </p:txBody>
      </p:sp>
    </p:spTree>
    <p:extLst>
      <p:ext uri="{BB962C8B-B14F-4D97-AF65-F5344CB8AC3E}">
        <p14:creationId xmlns:p14="http://schemas.microsoft.com/office/powerpoint/2010/main" val="16341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1844824"/>
            <a:ext cx="1083726" cy="353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264718"/>
            <a:ext cx="1081059" cy="355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3508323"/>
            <a:ext cx="1083726" cy="353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2676746"/>
            <a:ext cx="1083726" cy="356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090671"/>
            <a:ext cx="1090026" cy="358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7" y="3919572"/>
            <a:ext cx="1076507" cy="353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" y="4339479"/>
            <a:ext cx="1076507" cy="3538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4759386"/>
            <a:ext cx="1086245" cy="357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5171281"/>
            <a:ext cx="1086245" cy="3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Home Gateway &amp; Registry </a:t>
            </a:r>
            <a:r>
              <a:rPr lang="en-US" dirty="0" smtClean="0"/>
              <a:t>Idea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many internet organizations, the #1 risk on their risk register is a large scale (</a:t>
            </a:r>
            <a:r>
              <a:rPr lang="en-US" dirty="0" err="1"/>
              <a:t>Dyn</a:t>
            </a:r>
            <a:r>
              <a:rPr lang="en-US" dirty="0"/>
              <a:t> like) DDoS attack. One of the mitigation mechanisms for this risk is to prevent </a:t>
            </a:r>
            <a:r>
              <a:rPr lang="en-US" dirty="0" err="1"/>
              <a:t>weaponization</a:t>
            </a:r>
            <a:r>
              <a:rPr lang="en-US" dirty="0"/>
              <a:t> of IoT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Protecting </a:t>
            </a:r>
            <a:r>
              <a:rPr lang="en-US" dirty="0"/>
              <a:t>IoT devices at the edge is another layer of security </a:t>
            </a:r>
            <a:r>
              <a:rPr lang="en-US" dirty="0" smtClean="0"/>
              <a:t>that should be further developed</a:t>
            </a:r>
          </a:p>
          <a:p>
            <a:r>
              <a:rPr lang="en-US" dirty="0" smtClean="0"/>
              <a:t>The </a:t>
            </a:r>
            <a:r>
              <a:rPr lang="en-US" dirty="0"/>
              <a:t>security controls would be aimed at protecting the IoT devices from the internet, and to protect the internet from IoT devices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dirty="0" smtClean="0"/>
              <a:t>Scenario: Adding a smart TV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WORK IN PROGRESS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77590"/>
            <a:ext cx="4000830" cy="3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CA" dirty="0" smtClean="0"/>
              <a:t>ADD Scenarios FOR each device type</a:t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TODO: as part of the functional specification documentation.</a:t>
            </a:r>
          </a:p>
          <a:p>
            <a:r>
              <a:rPr lang="en-CA" dirty="0"/>
              <a:t>Example of pushing WIFI to the device</a:t>
            </a:r>
          </a:p>
          <a:p>
            <a:r>
              <a:rPr lang="en-CA" dirty="0"/>
              <a:t>show that the fridge is exposing service</a:t>
            </a:r>
          </a:p>
          <a:p>
            <a:r>
              <a:rPr lang="en-CA" dirty="0"/>
              <a:t>And ready to receive services {WIFI}</a:t>
            </a:r>
          </a:p>
          <a:p>
            <a:endParaRPr lang="en-CA" dirty="0"/>
          </a:p>
          <a:p>
            <a:r>
              <a:rPr lang="en-CA" dirty="0"/>
              <a:t>No web interface on IoT device</a:t>
            </a:r>
          </a:p>
          <a:p>
            <a:endParaRPr lang="en-CA" dirty="0"/>
          </a:p>
          <a:p>
            <a:r>
              <a:rPr lang="en-CA" dirty="0"/>
              <a:t>Focus on cloud / vendor, show they integrate into this solution, can be multi vendor multi cloud provides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4" y="3505582"/>
            <a:ext cx="593304" cy="585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35" y="4115686"/>
            <a:ext cx="597260" cy="5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0" y="2854873"/>
            <a:ext cx="597260" cy="588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1560" y="1801778"/>
            <a:ext cx="485800" cy="539810"/>
            <a:chOff x="8550696" y="5013426"/>
            <a:chExt cx="593304" cy="643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24" y="2240868"/>
            <a:ext cx="655047" cy="650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17" y="5278153"/>
            <a:ext cx="597260" cy="588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11" y="4767400"/>
            <a:ext cx="462992" cy="462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91" y="5902383"/>
            <a:ext cx="537110" cy="386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897" y="1778939"/>
            <a:ext cx="796795" cy="7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network security is compromised?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Get the </a:t>
            </a:r>
            <a:r>
              <a:rPr lang="en-CA" dirty="0" err="1" smtClean="0"/>
              <a:t>ccTLD</a:t>
            </a:r>
            <a:r>
              <a:rPr lang="en-CA" dirty="0" smtClean="0"/>
              <a:t> to perform an emergency DNSSEC key roll over, externally and on the home gateway</a:t>
            </a:r>
          </a:p>
          <a:p>
            <a:r>
              <a:rPr lang="en-CA" dirty="0" smtClean="0"/>
              <a:t>Will have new keys on home gateway</a:t>
            </a:r>
          </a:p>
          <a:p>
            <a:r>
              <a:rPr lang="en-CA" dirty="0" smtClean="0"/>
              <a:t>This will make all VPN keys &amp; certificate invalid</a:t>
            </a:r>
          </a:p>
          <a:p>
            <a:r>
              <a:rPr lang="en-CA" dirty="0" smtClean="0"/>
              <a:t>A roll over will force the generation of new keys.</a:t>
            </a:r>
          </a:p>
          <a:p>
            <a:pPr lvl="1"/>
            <a:r>
              <a:rPr lang="en-CA" dirty="0"/>
              <a:t>Trusted “management” home gateway </a:t>
            </a:r>
            <a:r>
              <a:rPr lang="en-CA" dirty="0" smtClean="0"/>
              <a:t>mobile access </a:t>
            </a:r>
            <a:r>
              <a:rPr lang="en-CA" dirty="0"/>
              <a:t>must be </a:t>
            </a:r>
            <a:r>
              <a:rPr lang="en-CA" dirty="0" smtClean="0"/>
              <a:t>re-established using an out of band token</a:t>
            </a:r>
            <a:endParaRPr lang="en-CA" dirty="0"/>
          </a:p>
          <a:p>
            <a:pPr lvl="1"/>
            <a:r>
              <a:rPr lang="en-CA" dirty="0" smtClean="0"/>
              <a:t>Remote home access trust must be re-established</a:t>
            </a:r>
          </a:p>
          <a:p>
            <a:pPr lvl="1"/>
            <a:r>
              <a:rPr lang="en-CA" dirty="0" smtClean="0"/>
              <a:t>Local network access controls should remain the same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SOLUTION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59732" y="1484784"/>
            <a:ext cx="4239576" cy="764981"/>
            <a:chOff x="-127228" y="4838077"/>
            <a:chExt cx="6534598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9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br>
              <a:rPr lang="en-CA" dirty="0" smtClean="0"/>
            </a:br>
            <a:r>
              <a:rPr lang="en-CA" cap="none" dirty="0" smtClean="0"/>
              <a:t>cc</a:t>
            </a:r>
            <a:r>
              <a:rPr lang="en-CA" dirty="0" smtClean="0"/>
              <a:t>TLD Value proposition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pPr lvl="1"/>
            <a:r>
              <a:rPr lang="en-CA" dirty="0"/>
              <a:t>To create a secure </a:t>
            </a:r>
            <a:r>
              <a:rPr lang="en-CA" b="1" dirty="0"/>
              <a:t>&lt;internet home&gt; </a:t>
            </a:r>
            <a:r>
              <a:rPr lang="en-CA" dirty="0" err="1"/>
              <a:t>IoT</a:t>
            </a:r>
            <a:r>
              <a:rPr lang="en-CA" dirty="0"/>
              <a:t> environment</a:t>
            </a:r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 smtClean="0"/>
              <a:t>To 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 – build a </a:t>
            </a:r>
            <a:r>
              <a:rPr lang="en-CA" dirty="0" err="1" smtClean="0"/>
              <a:t>PRototype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prototype</a:t>
            </a:r>
          </a:p>
          <a:p>
            <a:pPr lvl="1"/>
            <a:r>
              <a:rPr lang="en-CA" dirty="0" smtClean="0"/>
              <a:t>Using </a:t>
            </a:r>
            <a:r>
              <a:rPr lang="en-CA" dirty="0"/>
              <a:t>.CZ Omnia </a:t>
            </a:r>
            <a:r>
              <a:rPr lang="en-US" dirty="0" smtClean="0"/>
              <a:t>Home Gateway (</a:t>
            </a:r>
            <a:r>
              <a:rPr lang="en-US" dirty="0" err="1" smtClean="0"/>
              <a:t>openWRT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Home Gateway App (Android/iPhone)</a:t>
            </a:r>
          </a:p>
          <a:p>
            <a:pPr lvl="1"/>
            <a:r>
              <a:rPr lang="en-US" dirty="0" smtClean="0"/>
              <a:t>Develop some </a:t>
            </a:r>
            <a:r>
              <a:rPr lang="en-US" dirty="0" err="1" smtClean="0"/>
              <a:t>IoT</a:t>
            </a:r>
            <a:r>
              <a:rPr lang="en-US" dirty="0" smtClean="0"/>
              <a:t> discoverable devices (RFID)</a:t>
            </a:r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to document the functional specification </a:t>
            </a:r>
            <a:r>
              <a:rPr lang="en-CA" dirty="0"/>
              <a:t>and </a:t>
            </a:r>
            <a:r>
              <a:rPr lang="en-CA" dirty="0" smtClean="0"/>
              <a:t>repo for prototype </a:t>
            </a:r>
            <a:r>
              <a:rPr lang="en-CA" dirty="0"/>
              <a:t>software</a:t>
            </a:r>
            <a:endParaRPr lang="en-US" dirty="0"/>
          </a:p>
          <a:p>
            <a:pPr lvl="1"/>
            <a:r>
              <a:rPr lang="en-US" dirty="0" smtClean="0"/>
              <a:t>Functional specification</a:t>
            </a:r>
          </a:p>
          <a:p>
            <a:pPr lvl="1"/>
            <a:r>
              <a:rPr lang="en-US" dirty="0" smtClean="0"/>
              <a:t>Software repository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This slide deck is a vision</a:t>
            </a:r>
            <a:br>
              <a:rPr lang="en-CA" dirty="0" smtClean="0"/>
            </a:br>
            <a:r>
              <a:rPr lang="en-CA" dirty="0" smtClean="0"/>
              <a:t>it’s what we’ll be using In 5 years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Is work in progress, presented as a story</a:t>
            </a:r>
          </a:p>
          <a:p>
            <a:pPr lvl="1"/>
            <a:r>
              <a:rPr lang="en-CA" dirty="0" smtClean="0"/>
              <a:t>Story how a home gateway can be IoT friendly and how a ccTLD registry provision a secure domain</a:t>
            </a:r>
            <a:r>
              <a:rPr lang="en-CA" dirty="0"/>
              <a:t> </a:t>
            </a:r>
            <a:r>
              <a:rPr lang="en-CA" dirty="0" smtClean="0"/>
              <a:t>per household</a:t>
            </a:r>
          </a:p>
          <a:p>
            <a:r>
              <a:rPr lang="en-CA" dirty="0" smtClean="0"/>
              <a:t>Is meant to define a security framework and associated standards</a:t>
            </a:r>
          </a:p>
          <a:p>
            <a:pPr lvl="1"/>
            <a:r>
              <a:rPr lang="en-CA" dirty="0" smtClean="0"/>
              <a:t>IETF, ISO/IEC, others..</a:t>
            </a:r>
          </a:p>
          <a:p>
            <a:r>
              <a:rPr lang="en-CA" dirty="0" smtClean="0"/>
              <a:t>Is tuned around implementation at .CA / CIRA, but not specific just for CIRA </a:t>
            </a:r>
          </a:p>
          <a:p>
            <a:r>
              <a:rPr lang="en-CA" dirty="0" smtClean="0"/>
              <a:t>Is to solicit feedback</a:t>
            </a:r>
          </a:p>
          <a:p>
            <a:r>
              <a:rPr lang="en-CA" dirty="0" smtClean="0"/>
              <a:t>Is another layer of defence in depth to protect the internet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801778"/>
            <a:ext cx="8424936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>The new &lt;Internet Home</a:t>
            </a:r>
            <a:r>
              <a:rPr lang="en-CA" sz="3600" dirty="0" smtClean="0">
                <a:solidFill>
                  <a:srgbClr val="C0091E"/>
                </a:solidFill>
              </a:rPr>
              <a:t>&gt;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endParaRPr lang="en-CA" sz="3600" dirty="0">
              <a:solidFill>
                <a:srgbClr val="C0091E"/>
              </a:solidFill>
            </a:endParaRPr>
          </a:p>
          <a:p>
            <a:pPr marL="0" indent="0" algn="ctr">
              <a:buNone/>
            </a:pPr>
            <a:r>
              <a:rPr lang="en-CA" sz="2400" b="1" dirty="0">
                <a:solidFill>
                  <a:srgbClr val="C0091E"/>
                </a:solidFill>
                <a:hlinkClick r:id="rId2"/>
              </a:rPr>
              <a:t>https://github.com/CIRALabs/Home-Network-Registry-Gateway</a:t>
            </a:r>
            <a:r>
              <a:rPr lang="en-CA" sz="2400" b="1" dirty="0">
                <a:solidFill>
                  <a:srgbClr val="C0091E"/>
                </a:solidFill>
              </a:rPr>
              <a:t> </a:t>
            </a:r>
            <a:endParaRPr lang="en-US" sz="24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cap="none" dirty="0" smtClean="0"/>
              <a:t>IoT</a:t>
            </a:r>
            <a:r>
              <a:rPr lang="en-CA" dirty="0" smtClean="0"/>
              <a:t> Threat landscape SPECIFIC TO THE INTERNET - CURRENT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IoT device compromises:</a:t>
            </a:r>
          </a:p>
          <a:p>
            <a:pPr lvl="1"/>
            <a:r>
              <a:rPr lang="en-US" dirty="0" smtClean="0"/>
              <a:t>Used in internet attacks i.e. MIRAI/DYN Attack (DDoS) targeting DNS servers (1.2 </a:t>
            </a:r>
            <a:r>
              <a:rPr lang="en-US" dirty="0" err="1" smtClean="0"/>
              <a:t>Tbs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IoT traffic </a:t>
            </a:r>
            <a:r>
              <a:rPr lang="en-US" dirty="0"/>
              <a:t>reflection and </a:t>
            </a:r>
            <a:r>
              <a:rPr lang="en-US" dirty="0" smtClean="0"/>
              <a:t>amplification</a:t>
            </a:r>
          </a:p>
          <a:p>
            <a:pPr lvl="1"/>
            <a:r>
              <a:rPr lang="en-US" dirty="0" smtClean="0"/>
              <a:t>IoT device used to amplification traffic attack (DDoS)  NTP, DNS, SNMP.</a:t>
            </a:r>
          </a:p>
          <a:p>
            <a:r>
              <a:rPr lang="en-US" dirty="0" smtClean="0"/>
              <a:t>DNS compromises</a:t>
            </a:r>
          </a:p>
          <a:p>
            <a:pPr lvl="1"/>
            <a:r>
              <a:rPr lang="en-US" dirty="0" smtClean="0"/>
              <a:t>Can be used to spoof DNS name, redirecting users to compromised web sites or services.</a:t>
            </a:r>
          </a:p>
          <a:p>
            <a:r>
              <a:rPr lang="en-US" dirty="0" smtClean="0"/>
              <a:t>IoT devices must not have wide open internet access, inbound/outbound internet access must be controlled.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IoT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IN need OF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must be safe</a:t>
            </a:r>
            <a:r>
              <a:rPr lang="en-CA" dirty="0"/>
              <a:t>,</a:t>
            </a:r>
            <a:r>
              <a:rPr lang="en-CA" dirty="0" smtClean="0"/>
              <a:t> secure 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must be reachable from the internet  </a:t>
            </a:r>
            <a:r>
              <a:rPr lang="en-CA" dirty="0" smtClean="0">
                <a:solidFill>
                  <a:schemeClr val="tx1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chemeClr val="tx1"/>
                </a:solidFill>
              </a:rPr>
              <a:t>securely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even your car WILL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320418" y="5589240"/>
            <a:ext cx="8494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</a:t>
            </a:r>
            <a:r>
              <a:rPr lang="en-CA" sz="3200" dirty="0" smtClean="0">
                <a:solidFill>
                  <a:srgbClr val="C00000"/>
                </a:solidFill>
              </a:rPr>
              <a:t>home</a:t>
            </a:r>
            <a:r>
              <a:rPr lang="en-CA" sz="3200" dirty="0" smtClean="0"/>
              <a:t> is bigger than your </a:t>
            </a:r>
            <a:r>
              <a:rPr lang="en-CA" sz="3200" dirty="0" smtClean="0">
                <a:solidFill>
                  <a:srgbClr val="C00000"/>
                </a:solidFill>
              </a:rPr>
              <a:t>house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grows to include </a:t>
            </a:r>
            <a:r>
              <a:rPr lang="en-CA" dirty="0" smtClean="0">
                <a:solidFill>
                  <a:srgbClr val="3A3A3C"/>
                </a:solidFill>
              </a:rPr>
              <a:t>personal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16" y="1801778"/>
            <a:ext cx="5358384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592" y="580523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because </a:t>
            </a:r>
            <a:r>
              <a:rPr lang="en-CA" sz="2400" dirty="0" smtClean="0"/>
              <a:t>eventually they will be IPv6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E33D791-8F2B-4B6E-A51F-7B49F5D4F21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2631c8f5-919c-4e8a-9e80-e8b512324e7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25454</TotalTime>
  <Words>2048</Words>
  <Application>Microsoft Office PowerPoint</Application>
  <PresentationFormat>On-screen Show (4:3)</PresentationFormat>
  <Paragraphs>359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Cera PRO</vt:lpstr>
      <vt:lpstr>Verdana</vt:lpstr>
      <vt:lpstr>Wingdings</vt:lpstr>
      <vt:lpstr>1_Office Theme</vt:lpstr>
      <vt:lpstr>Secure IoT Home Gateway &amp;  Home Registry – Idea &amp; vision  Open standards development   </vt:lpstr>
      <vt:lpstr>2 distinct ideas into one solution</vt:lpstr>
      <vt:lpstr>Secure Home Gateway &amp; Registry Idea</vt:lpstr>
      <vt:lpstr>IoT Threat landscape SPECIFIC TO THE INTERNET - CURRENT</vt:lpstr>
      <vt:lpstr>Today’s Home Network &amp; IoT implementation are disparate, kind of scary &amp; IN need OF structure!</vt:lpstr>
      <vt:lpstr>The home network of the future must be safe, secure and simple to use!</vt:lpstr>
      <vt:lpstr>The home network must be reachable from the internet  seamlessly and securely</vt:lpstr>
      <vt:lpstr>even your car WILL be connected to your home network</vt:lpstr>
      <vt:lpstr>The home network grows to include personal and wearable IoT, inside and outside the home…</vt:lpstr>
      <vt:lpstr>Your home network security both internal and external must be protected using a common key</vt:lpstr>
      <vt:lpstr>Leveraging the chain of trust in DNSSEC and some innovation to create a secure home network platform</vt:lpstr>
      <vt:lpstr>Do WE need to say more?</vt:lpstr>
      <vt:lpstr>what does this bring to the ccTLD domain industry?</vt:lpstr>
      <vt:lpstr>home.arpa. draft-ietf-homenet-dot-14</vt:lpstr>
      <vt:lpstr>The focus is on AutomatioN</vt:lpstr>
      <vt:lpstr>       Your local ccTLD will provision your DNSSEC signed domain internally on your gateway and externally as DNS primary, and establish a secure chain of trust to your home gateway, magically solving all your worries and keeping your online family safe </vt:lpstr>
      <vt:lpstr>Remember, it’s an idea.  So far it looks like this…</vt:lpstr>
      <vt:lpstr>What about IoT security? What about the home network?</vt:lpstr>
      <vt:lpstr>Network Access control (NAC) &amp; default security controls</vt:lpstr>
      <vt:lpstr>Step 1</vt:lpstr>
      <vt:lpstr>Step 2</vt:lpstr>
      <vt:lpstr>Step 3</vt:lpstr>
      <vt:lpstr>Step 4 (NEEDs WORK)</vt:lpstr>
      <vt:lpstr>Step 5</vt:lpstr>
      <vt:lpstr>At this point we have</vt:lpstr>
      <vt:lpstr>Now, let’s see how we provision IoT DEVICES IN HOME NETWORK</vt:lpstr>
      <vt:lpstr>adding remote vpn access to trusted mobile</vt:lpstr>
      <vt:lpstr>Adding your Car to remote access your        home network</vt:lpstr>
      <vt:lpstr>IoT Service / action type</vt:lpstr>
      <vt:lpstr>TODO: Scenario: Adding a smart TV</vt:lpstr>
      <vt:lpstr>TODO: + ADD Scenarios FOR each device type  </vt:lpstr>
      <vt:lpstr>Your home network security is compromised?</vt:lpstr>
      <vt:lpstr>High Level SOLUTION Architecture</vt:lpstr>
      <vt:lpstr>What do you think?</vt:lpstr>
      <vt:lpstr>Going forward, it’s a journey! ccTLD Value proposition</vt:lpstr>
      <vt:lpstr>Next Steps – build a PRototype</vt:lpstr>
      <vt:lpstr>This slide deck is a vision it’s what we’ll be using In 5 years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1726</cp:revision>
  <cp:lastPrinted>2017-02-16T18:07:34Z</cp:lastPrinted>
  <dcterms:created xsi:type="dcterms:W3CDTF">2011-03-07T17:45:14Z</dcterms:created>
  <dcterms:modified xsi:type="dcterms:W3CDTF">2018-02-02T15:58:23Z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